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414" r:id="rId2"/>
    <p:sldId id="1479" r:id="rId3"/>
    <p:sldId id="1442" r:id="rId4"/>
    <p:sldId id="1462" r:id="rId5"/>
    <p:sldId id="1476" r:id="rId6"/>
    <p:sldId id="1470" r:id="rId7"/>
    <p:sldId id="1477" r:id="rId8"/>
    <p:sldId id="1478" r:id="rId9"/>
    <p:sldId id="1443" r:id="rId10"/>
    <p:sldId id="1459" r:id="rId11"/>
    <p:sldId id="145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20"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48" autoAdjust="0"/>
    <p:restoredTop sz="94660"/>
  </p:normalViewPr>
  <p:slideViewPr>
    <p:cSldViewPr snapToGrid="0">
      <p:cViewPr varScale="1">
        <p:scale>
          <a:sx n="109" d="100"/>
          <a:sy n="109" d="100"/>
        </p:scale>
        <p:origin x="21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8-03T23:06:39.012" idx="19">
    <p:pos x="10" y="10"/>
    <p:text>Here Iam</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5-08-03T23:06:39.012" idx="14">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9/21/25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9/21/25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9/21/25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9/21/25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9/21/25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9/21/25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9/21/25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9/21/25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86kPNP5fCnA"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yNtid3wdDWA&amp;list=RDyNtid3wdDWA&amp;start_radio=1&amp;ab_channel=GaiseBaba" TargetMode="External"/><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hyperlink" Target="https://www.youtube.com/watch?v=c441z2h-_fE&amp;list=RDc441z2h-_fE&amp;start_radio=1" TargetMode="External"/><Relationship Id="rId4" Type="http://schemas.openxmlformats.org/officeDocument/2006/relationships/hyperlink" Target="https://www.youtube.com/watch?v=a-wWKL-7Mr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86kPNP5fCnA" TargetMode="Externa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47459" y="402590"/>
            <a:ext cx="5517515" cy="2423795"/>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32:01-10</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r>
              <a:rPr lang="en-US" sz="3200" b="1" dirty="0">
                <a:solidFill>
                  <a:srgbClr val="3366FF"/>
                </a:solidFill>
              </a:rPr>
              <a:t>Moses and Parenting:</a:t>
            </a:r>
            <a:br>
              <a:rPr lang="en-US" sz="3200" b="1" dirty="0">
                <a:solidFill>
                  <a:srgbClr val="3366FF"/>
                </a:solidFill>
              </a:rPr>
            </a:br>
            <a:r>
              <a:rPr lang="en-US" sz="3200" b="1" dirty="0">
                <a:solidFill>
                  <a:srgbClr val="3366FF"/>
                </a:solidFill>
              </a:rPr>
              <a:t>the Golden Calf</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09-13-2025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pic>
        <p:nvPicPr>
          <p:cNvPr id="6" name="Picture 5">
            <a:hlinkClick r:id="rId2"/>
            <a:extLst>
              <a:ext uri="{FF2B5EF4-FFF2-40B4-BE49-F238E27FC236}">
                <a16:creationId xmlns:a16="http://schemas.microsoft.com/office/drawing/2014/main" id="{834E427E-B1D1-0572-A2DA-E9E9204EBE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900" y="0"/>
            <a:ext cx="7772400" cy="43715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376408" y="1099929"/>
            <a:ext cx="5203191" cy="230832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3"/>
              </a:rPr>
              <a:t>https://</a:t>
            </a:r>
            <a:r>
              <a:rPr lang="en-US" altLang="en-US" sz="2400" dirty="0" err="1">
                <a:solidFill>
                  <a:srgbClr val="FF0000"/>
                </a:solidFill>
                <a:sym typeface="+mn-ea"/>
                <a:hlinkClick r:id="rId3"/>
              </a:rPr>
              <a:t>www.youtube.com</a:t>
            </a:r>
            <a:r>
              <a:rPr lang="en-US" altLang="en-US" sz="2400" dirty="0">
                <a:solidFill>
                  <a:srgbClr val="FF0000"/>
                </a:solidFill>
                <a:sym typeface="+mn-ea"/>
                <a:hlinkClick r:id="rId3"/>
              </a:rPr>
              <a:t>/</a:t>
            </a:r>
            <a:r>
              <a:rPr lang="en-US" altLang="en-US" sz="2400" dirty="0" err="1">
                <a:solidFill>
                  <a:srgbClr val="FF0000"/>
                </a:solidFill>
                <a:sym typeface="+mn-ea"/>
                <a:hlinkClick r:id="rId3"/>
              </a:rPr>
              <a:t>watch?v</a:t>
            </a:r>
            <a:r>
              <a:rPr lang="en-US" altLang="en-US" sz="2400" dirty="0">
                <a:solidFill>
                  <a:srgbClr val="FF0000"/>
                </a:solidFill>
                <a:sym typeface="+mn-ea"/>
                <a:hlinkClick r:id="rId3"/>
              </a:rPr>
              <a:t>=yNtid3wdDWA&amp;list=RDyNtid3wdDWA&amp;start_radio=1&amp;ab_channel=</a:t>
            </a:r>
            <a:r>
              <a:rPr lang="en-US" altLang="en-US" sz="2400" dirty="0" err="1">
                <a:solidFill>
                  <a:srgbClr val="FF0000"/>
                </a:solidFill>
                <a:sym typeface="+mn-ea"/>
                <a:hlinkClick r:id="rId3"/>
              </a:rPr>
              <a:t>GaiseBaba</a:t>
            </a:r>
            <a:r>
              <a:rPr lang="en-US" altLang="en-US" sz="2400" dirty="0">
                <a:sym typeface="+mn-ea"/>
                <a:hlinkClick r:id="rId3"/>
              </a:rPr>
              <a:t>         </a:t>
            </a:r>
            <a:endParaRPr lang="en-US" altLang="en-US" sz="2400" dirty="0">
              <a:sym typeface="+mn-ea"/>
            </a:endParaRPr>
          </a:p>
          <a:p>
            <a:pPr marL="635" indent="-635">
              <a:buNone/>
            </a:pPr>
            <a:r>
              <a:rPr lang="en-US" altLang="en-US" sz="2400" dirty="0">
                <a:sym typeface="+mn-ea"/>
              </a:rPr>
              <a:t>Christian Kids</a:t>
            </a: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4"/>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
        <p:nvSpPr>
          <p:cNvPr id="4" name="TextBox 3">
            <a:extLst>
              <a:ext uri="{FF2B5EF4-FFF2-40B4-BE49-F238E27FC236}">
                <a16:creationId xmlns:a16="http://schemas.microsoft.com/office/drawing/2014/main" id="{2291C928-0CE9-2F40-4E12-CCC951832CBA}"/>
              </a:ext>
            </a:extLst>
          </p:cNvPr>
          <p:cNvSpPr txBox="1"/>
          <p:nvPr/>
        </p:nvSpPr>
        <p:spPr>
          <a:xfrm>
            <a:off x="376408" y="4280743"/>
            <a:ext cx="5289550" cy="1477328"/>
          </a:xfrm>
          <a:prstGeom prst="rect">
            <a:avLst/>
          </a:prstGeom>
          <a:noFill/>
        </p:spPr>
        <p:txBody>
          <a:bodyPr wrap="square">
            <a:spAutoFit/>
          </a:bodyPr>
          <a:lstStyle/>
          <a:p>
            <a:r>
              <a:rPr lang="en-US" dirty="0"/>
              <a:t>3. </a:t>
            </a:r>
            <a:r>
              <a:rPr lang="en-US" b="1" dirty="0"/>
              <a:t>I Dependent on You</a:t>
            </a:r>
          </a:p>
          <a:p>
            <a:endParaRPr lang="en-US" dirty="0"/>
          </a:p>
          <a:p>
            <a:r>
              <a:rPr lang="en-US" dirty="0">
                <a:hlinkClick r:id="rId5"/>
              </a:rPr>
              <a:t>https://www.youtube.com/watch?v=c441z2h-_fE&amp;list=RDc441z2h-_fE&amp;start_radio=1</a:t>
            </a:r>
            <a:endParaRPr lang="en-US"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48F6AAA-797E-C43F-F265-AAF46EEAE8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0308" y="1057328"/>
            <a:ext cx="8695098" cy="5800672"/>
          </a:xfrm>
        </p:spPr>
      </p:pic>
      <p:sp>
        <p:nvSpPr>
          <p:cNvPr id="5" name="Title 1">
            <a:extLst>
              <a:ext uri="{FF2B5EF4-FFF2-40B4-BE49-F238E27FC236}">
                <a16:creationId xmlns:a16="http://schemas.microsoft.com/office/drawing/2014/main" id="{2B146529-F3D4-DA46-5101-4940AB799F28}"/>
              </a:ext>
            </a:extLst>
          </p:cNvPr>
          <p:cNvSpPr>
            <a:spLocks noGrp="1"/>
          </p:cNvSpPr>
          <p:nvPr>
            <p:ph type="title"/>
          </p:nvPr>
        </p:nvSpPr>
        <p:spPr>
          <a:xfrm>
            <a:off x="609600" y="0"/>
            <a:ext cx="10972800" cy="1175657"/>
          </a:xfrm>
        </p:spPr>
        <p:txBody>
          <a:bodyPr/>
          <a:lstStyle/>
          <a:p>
            <a:pPr algn="ctr"/>
            <a:r>
              <a:rPr lang="en-US" altLang="zh-CN" dirty="0"/>
              <a:t>Do you remember the </a:t>
            </a:r>
            <a:r>
              <a:rPr lang="en-US" altLang="zh-CN" i="1" dirty="0">
                <a:solidFill>
                  <a:srgbClr val="FF0000"/>
                </a:solidFill>
              </a:rPr>
              <a:t>Ten Commandments</a:t>
            </a:r>
            <a:r>
              <a:rPr lang="en-US" altLang="zh-CN" dirty="0"/>
              <a:t>?</a:t>
            </a:r>
            <a:br>
              <a:rPr lang="en-US" altLang="zh-CN" dirty="0"/>
            </a:br>
            <a:r>
              <a:rPr lang="zh-CN" altLang="en-US" sz="2000" dirty="0"/>
              <a:t>出埃及記</a:t>
            </a:r>
            <a:r>
              <a:rPr lang="en-US" altLang="zh-CN" sz="2000" dirty="0"/>
              <a:t>(Exodus) 16:32-36</a:t>
            </a:r>
            <a:endParaRPr lang="zh-CN" altLang="en-US" sz="2000" dirty="0"/>
          </a:p>
        </p:txBody>
      </p:sp>
      <p:sp>
        <p:nvSpPr>
          <p:cNvPr id="7" name="TextBox 6">
            <a:extLst>
              <a:ext uri="{FF2B5EF4-FFF2-40B4-BE49-F238E27FC236}">
                <a16:creationId xmlns:a16="http://schemas.microsoft.com/office/drawing/2014/main" id="{EB6E5899-F978-7F65-7D68-87263C2019BF}"/>
              </a:ext>
            </a:extLst>
          </p:cNvPr>
          <p:cNvSpPr txBox="1"/>
          <p:nvPr/>
        </p:nvSpPr>
        <p:spPr>
          <a:xfrm>
            <a:off x="3161396" y="2534334"/>
            <a:ext cx="2406648" cy="646331"/>
          </a:xfrm>
          <a:prstGeom prst="rect">
            <a:avLst/>
          </a:prstGeom>
          <a:noFill/>
          <a:ln w="44450">
            <a:solidFill>
              <a:schemeClr val="accent1"/>
            </a:solidFill>
          </a:ln>
        </p:spPr>
        <p:txBody>
          <a:bodyPr wrap="square">
            <a:spAutoFit/>
          </a:bodyPr>
          <a:lstStyle/>
          <a:p>
            <a:endParaRPr lang="en-US" dirty="0"/>
          </a:p>
          <a:p>
            <a:endParaRPr lang="en-US" dirty="0"/>
          </a:p>
        </p:txBody>
      </p:sp>
      <p:sp>
        <p:nvSpPr>
          <p:cNvPr id="8" name="TextBox 7">
            <a:extLst>
              <a:ext uri="{FF2B5EF4-FFF2-40B4-BE49-F238E27FC236}">
                <a16:creationId xmlns:a16="http://schemas.microsoft.com/office/drawing/2014/main" id="{6E680A18-6798-39E4-1416-DBC10E0D2572}"/>
              </a:ext>
            </a:extLst>
          </p:cNvPr>
          <p:cNvSpPr txBox="1"/>
          <p:nvPr/>
        </p:nvSpPr>
        <p:spPr>
          <a:xfrm>
            <a:off x="3161396" y="3287524"/>
            <a:ext cx="2406648" cy="646331"/>
          </a:xfrm>
          <a:prstGeom prst="rect">
            <a:avLst/>
          </a:prstGeom>
          <a:noFill/>
          <a:ln w="44450">
            <a:solidFill>
              <a:schemeClr val="accent1"/>
            </a:solidFill>
          </a:ln>
        </p:spPr>
        <p:txBody>
          <a:bodyPr wrap="square">
            <a:spAutoFit/>
          </a:bodyPr>
          <a:lstStyle/>
          <a:p>
            <a:endParaRPr lang="en-US" dirty="0"/>
          </a:p>
          <a:p>
            <a:endParaRPr lang="en-US" dirty="0"/>
          </a:p>
        </p:txBody>
      </p:sp>
      <p:sp>
        <p:nvSpPr>
          <p:cNvPr id="9" name="TextBox 8">
            <a:extLst>
              <a:ext uri="{FF2B5EF4-FFF2-40B4-BE49-F238E27FC236}">
                <a16:creationId xmlns:a16="http://schemas.microsoft.com/office/drawing/2014/main" id="{0E4DB014-9318-9BC1-3495-A921A6DCFC15}"/>
              </a:ext>
            </a:extLst>
          </p:cNvPr>
          <p:cNvSpPr txBox="1"/>
          <p:nvPr/>
        </p:nvSpPr>
        <p:spPr>
          <a:xfrm>
            <a:off x="3161396" y="4040714"/>
            <a:ext cx="2618918" cy="646331"/>
          </a:xfrm>
          <a:prstGeom prst="rect">
            <a:avLst/>
          </a:prstGeom>
          <a:noFill/>
          <a:ln w="44450">
            <a:solidFill>
              <a:schemeClr val="accent1"/>
            </a:solidFill>
          </a:ln>
        </p:spPr>
        <p:txBody>
          <a:bodyPr wrap="square">
            <a:spAutoFit/>
          </a:bodyPr>
          <a:lstStyle/>
          <a:p>
            <a:endParaRPr lang="en-US" dirty="0"/>
          </a:p>
          <a:p>
            <a:endParaRPr lang="en-US" dirty="0"/>
          </a:p>
        </p:txBody>
      </p:sp>
    </p:spTree>
    <p:extLst>
      <p:ext uri="{BB962C8B-B14F-4D97-AF65-F5344CB8AC3E}">
        <p14:creationId xmlns:p14="http://schemas.microsoft.com/office/powerpoint/2010/main" val="1181102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000E64E-CF1C-295C-23A4-8273F1B03026}"/>
              </a:ext>
            </a:extLst>
          </p:cNvPr>
          <p:cNvSpPr>
            <a:spLocks noGrp="1"/>
          </p:cNvSpPr>
          <p:nvPr>
            <p:ph idx="1"/>
          </p:nvPr>
        </p:nvSpPr>
        <p:spPr>
          <a:xfrm>
            <a:off x="734786" y="4961834"/>
            <a:ext cx="10972800" cy="1896166"/>
          </a:xfrm>
        </p:spPr>
        <p:txBody>
          <a:bodyPr/>
          <a:lstStyle/>
          <a:p>
            <a:r>
              <a:rPr lang="en-US" dirty="0"/>
              <a:t>https://</a:t>
            </a:r>
            <a:r>
              <a:rPr lang="en-US" dirty="0" err="1"/>
              <a:t>www.youtube.com</a:t>
            </a:r>
            <a:r>
              <a:rPr lang="en-US" dirty="0"/>
              <a:t>/</a:t>
            </a:r>
            <a:r>
              <a:rPr lang="en-US" dirty="0" err="1"/>
              <a:t>watch?v</a:t>
            </a:r>
            <a:r>
              <a:rPr lang="en-US" dirty="0"/>
              <a:t>=86kPNP5fCnA</a:t>
            </a:r>
          </a:p>
          <a:p>
            <a:r>
              <a:rPr lang="en-US" dirty="0"/>
              <a:t>English Version Video: Exodus 30:01-10.</a:t>
            </a:r>
          </a:p>
          <a:p>
            <a:r>
              <a:rPr lang="en-US" dirty="0"/>
              <a:t>(2 min)</a:t>
            </a:r>
          </a:p>
        </p:txBody>
      </p:sp>
      <p:pic>
        <p:nvPicPr>
          <p:cNvPr id="2" name="Picture 1">
            <a:hlinkClick r:id="rId2"/>
            <a:extLst>
              <a:ext uri="{FF2B5EF4-FFF2-40B4-BE49-F238E27FC236}">
                <a16:creationId xmlns:a16="http://schemas.microsoft.com/office/drawing/2014/main" id="{800C4D67-153C-A6DE-57A9-55C0A38D0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9343" y="244928"/>
            <a:ext cx="7772400" cy="437157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759957C-E35E-28C6-4300-B3B14FBE7C69}"/>
              </a:ext>
            </a:extLst>
          </p:cNvPr>
          <p:cNvSpPr>
            <a:spLocks noGrp="1"/>
          </p:cNvSpPr>
          <p:nvPr>
            <p:ph type="title"/>
          </p:nvPr>
        </p:nvSpPr>
        <p:spPr>
          <a:xfrm>
            <a:off x="620486" y="843870"/>
            <a:ext cx="10972800" cy="582613"/>
          </a:xfrm>
        </p:spPr>
        <p:txBody>
          <a:bodyPr/>
          <a:lstStyle/>
          <a:p>
            <a:r>
              <a:rPr lang="en-US" dirty="0"/>
              <a:t>Study Exodus 32 from the Parenting Perspective</a:t>
            </a:r>
          </a:p>
        </p:txBody>
      </p:sp>
      <p:graphicFrame>
        <p:nvGraphicFramePr>
          <p:cNvPr id="7" name="Table 6">
            <a:extLst>
              <a:ext uri="{FF2B5EF4-FFF2-40B4-BE49-F238E27FC236}">
                <a16:creationId xmlns:a16="http://schemas.microsoft.com/office/drawing/2014/main" id="{8D676265-D42E-55B3-E448-5111BAF4047F}"/>
              </a:ext>
            </a:extLst>
          </p:cNvPr>
          <p:cNvGraphicFramePr>
            <a:graphicFrameLocks noGrp="1"/>
          </p:cNvGraphicFramePr>
          <p:nvPr>
            <p:extLst>
              <p:ext uri="{D42A27DB-BD31-4B8C-83A1-F6EECF244321}">
                <p14:modId xmlns:p14="http://schemas.microsoft.com/office/powerpoint/2010/main" val="1880553810"/>
              </p:ext>
            </p:extLst>
          </p:nvPr>
        </p:nvGraphicFramePr>
        <p:xfrm>
          <a:off x="620485" y="1926771"/>
          <a:ext cx="10972801" cy="3676598"/>
        </p:xfrm>
        <a:graphic>
          <a:graphicData uri="http://schemas.openxmlformats.org/drawingml/2006/table">
            <a:tbl>
              <a:tblPr firstRow="1" bandRow="1">
                <a:tableStyleId>{5C22544A-7EE6-4342-B048-85BDC9FD1C3A}</a:tableStyleId>
              </a:tblPr>
              <a:tblGrid>
                <a:gridCol w="277586">
                  <a:extLst>
                    <a:ext uri="{9D8B030D-6E8A-4147-A177-3AD203B41FA5}">
                      <a16:colId xmlns:a16="http://schemas.microsoft.com/office/drawing/2014/main" val="1563935256"/>
                    </a:ext>
                  </a:extLst>
                </a:gridCol>
                <a:gridCol w="7217229">
                  <a:extLst>
                    <a:ext uri="{9D8B030D-6E8A-4147-A177-3AD203B41FA5}">
                      <a16:colId xmlns:a16="http://schemas.microsoft.com/office/drawing/2014/main" val="4290631591"/>
                    </a:ext>
                  </a:extLst>
                </a:gridCol>
                <a:gridCol w="3477986">
                  <a:extLst>
                    <a:ext uri="{9D8B030D-6E8A-4147-A177-3AD203B41FA5}">
                      <a16:colId xmlns:a16="http://schemas.microsoft.com/office/drawing/2014/main" val="1609339356"/>
                    </a:ext>
                  </a:extLst>
                </a:gridCol>
              </a:tblGrid>
              <a:tr h="1322615">
                <a:tc>
                  <a:txBody>
                    <a:bodyPr/>
                    <a:lstStyle/>
                    <a:p>
                      <a:r>
                        <a:rPr lang="en-US" dirty="0"/>
                        <a:t>#</a:t>
                      </a:r>
                    </a:p>
                  </a:txBody>
                  <a:tcPr/>
                </a:tc>
                <a:tc>
                  <a:txBody>
                    <a:bodyPr/>
                    <a:lstStyle/>
                    <a:p>
                      <a:r>
                        <a:rPr lang="en-US" sz="3600" dirty="0"/>
                        <a:t>Key Figures </a:t>
                      </a:r>
                    </a:p>
                    <a:p>
                      <a:r>
                        <a:rPr lang="en-US" sz="3600" dirty="0"/>
                        <a:t>in Exodus 32</a:t>
                      </a:r>
                    </a:p>
                  </a:txBody>
                  <a:tcPr/>
                </a:tc>
                <a:tc>
                  <a:txBody>
                    <a:bodyPr/>
                    <a:lstStyle/>
                    <a:p>
                      <a:r>
                        <a:rPr lang="en-US" sz="3600" dirty="0"/>
                        <a:t>Parenting Figures</a:t>
                      </a:r>
                    </a:p>
                  </a:txBody>
                  <a:tcPr/>
                </a:tc>
                <a:extLst>
                  <a:ext uri="{0D108BD9-81ED-4DB2-BD59-A6C34878D82A}">
                    <a16:rowId xmlns:a16="http://schemas.microsoft.com/office/drawing/2014/main" val="3916847106"/>
                  </a:ext>
                </a:extLst>
              </a:tr>
              <a:tr h="784661">
                <a:tc>
                  <a:txBody>
                    <a:bodyPr/>
                    <a:lstStyle/>
                    <a:p>
                      <a:r>
                        <a:rPr lang="en-US" dirty="0"/>
                        <a:t>1</a:t>
                      </a:r>
                    </a:p>
                  </a:txBody>
                  <a:tcPr/>
                </a:tc>
                <a:tc>
                  <a:txBody>
                    <a:bodyPr/>
                    <a:lstStyle/>
                    <a:p>
                      <a:r>
                        <a:rPr lang="en-US" sz="3600" dirty="0"/>
                        <a:t>Moses </a:t>
                      </a:r>
                    </a:p>
                  </a:txBody>
                  <a:tcPr/>
                </a:tc>
                <a:tc>
                  <a:txBody>
                    <a:bodyPr/>
                    <a:lstStyle/>
                    <a:p>
                      <a:r>
                        <a:rPr lang="en-US" sz="3600" dirty="0"/>
                        <a:t>father</a:t>
                      </a:r>
                    </a:p>
                  </a:txBody>
                  <a:tcPr/>
                </a:tc>
                <a:extLst>
                  <a:ext uri="{0D108BD9-81ED-4DB2-BD59-A6C34878D82A}">
                    <a16:rowId xmlns:a16="http://schemas.microsoft.com/office/drawing/2014/main" val="3424692710"/>
                  </a:ext>
                </a:extLst>
              </a:tr>
              <a:tr h="784661">
                <a:tc>
                  <a:txBody>
                    <a:bodyPr/>
                    <a:lstStyle/>
                    <a:p>
                      <a:r>
                        <a:rPr lang="en-US" dirty="0"/>
                        <a:t>2</a:t>
                      </a:r>
                    </a:p>
                  </a:txBody>
                  <a:tcPr/>
                </a:tc>
                <a:tc>
                  <a:txBody>
                    <a:bodyPr/>
                    <a:lstStyle/>
                    <a:p>
                      <a:r>
                        <a:rPr lang="en-US" sz="3600" dirty="0"/>
                        <a:t>Aaron </a:t>
                      </a:r>
                    </a:p>
                  </a:txBody>
                  <a:tcPr/>
                </a:tc>
                <a:tc>
                  <a:txBody>
                    <a:bodyPr/>
                    <a:lstStyle/>
                    <a:p>
                      <a:r>
                        <a:rPr lang="en-US" sz="3600" dirty="0"/>
                        <a:t>mother</a:t>
                      </a:r>
                    </a:p>
                  </a:txBody>
                  <a:tcPr/>
                </a:tc>
                <a:extLst>
                  <a:ext uri="{0D108BD9-81ED-4DB2-BD59-A6C34878D82A}">
                    <a16:rowId xmlns:a16="http://schemas.microsoft.com/office/drawing/2014/main" val="240781630"/>
                  </a:ext>
                </a:extLst>
              </a:tr>
              <a:tr h="784661">
                <a:tc>
                  <a:txBody>
                    <a:bodyPr/>
                    <a:lstStyle/>
                    <a:p>
                      <a:r>
                        <a:rPr lang="en-US" dirty="0"/>
                        <a:t>3</a:t>
                      </a:r>
                    </a:p>
                  </a:txBody>
                  <a:tcPr/>
                </a:tc>
                <a:tc>
                  <a:txBody>
                    <a:bodyPr/>
                    <a:lstStyle/>
                    <a:p>
                      <a:r>
                        <a:rPr lang="en-US" sz="3600" dirty="0"/>
                        <a:t>Israelites </a:t>
                      </a:r>
                    </a:p>
                  </a:txBody>
                  <a:tcPr/>
                </a:tc>
                <a:tc>
                  <a:txBody>
                    <a:bodyPr/>
                    <a:lstStyle/>
                    <a:p>
                      <a:r>
                        <a:rPr lang="en-US" sz="3600" dirty="0"/>
                        <a:t>children</a:t>
                      </a:r>
                    </a:p>
                  </a:txBody>
                  <a:tcPr/>
                </a:tc>
                <a:extLst>
                  <a:ext uri="{0D108BD9-81ED-4DB2-BD59-A6C34878D82A}">
                    <a16:rowId xmlns:a16="http://schemas.microsoft.com/office/drawing/2014/main" val="111340907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Children 1 </a:t>
            </a:r>
            <a:r>
              <a:rPr lang="en-US" sz="3600" dirty="0"/>
              <a:t>(Exo32:1)</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509200"/>
          </a:xfrm>
          <a:prstGeom prst="rect">
            <a:avLst/>
          </a:prstGeom>
          <a:noFill/>
        </p:spPr>
        <p:txBody>
          <a:bodyPr wrap="square" rtlCol="0">
            <a:spAutoFit/>
          </a:bodyPr>
          <a:lstStyle/>
          <a:p>
            <a:r>
              <a:rPr lang="en-US" sz="3200" dirty="0">
                <a:solidFill>
                  <a:srgbClr val="FF0000"/>
                </a:solidFill>
              </a:rPr>
              <a:t>What was wrong with the Israelites in the desert?</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They missed Moses.</a:t>
            </a:r>
          </a:p>
          <a:p>
            <a:pPr marL="457200" indent="-457200">
              <a:buFont typeface="Wingdings" pitchFamily="2" charset="2"/>
              <a:buChar char="q"/>
            </a:pPr>
            <a:r>
              <a:rPr lang="en-US" sz="3200" dirty="0"/>
              <a:t>- They were worried about Moses.</a:t>
            </a:r>
          </a:p>
          <a:p>
            <a:pPr marL="457200" indent="-457200">
              <a:buFont typeface="Wingdings" pitchFamily="2" charset="2"/>
              <a:buChar char="q"/>
            </a:pPr>
            <a:r>
              <a:rPr lang="en-US" sz="3200" dirty="0"/>
              <a:t>- They felt lonely.</a:t>
            </a:r>
          </a:p>
          <a:p>
            <a:pPr marL="457200" indent="-457200">
              <a:buFont typeface="Wingdings" pitchFamily="2" charset="2"/>
              <a:buChar char="q"/>
            </a:pPr>
            <a:r>
              <a:rPr lang="en-US" sz="3200" dirty="0"/>
              <a:t>- They felt lost.</a:t>
            </a:r>
          </a:p>
          <a:p>
            <a:pPr marL="457200" indent="-457200">
              <a:buFont typeface="Wingdings" pitchFamily="2" charset="2"/>
              <a:buChar char="q"/>
            </a:pPr>
            <a:r>
              <a:rPr lang="en-US" sz="3200" dirty="0"/>
              <a:t>- They felt hungry.</a:t>
            </a:r>
          </a:p>
          <a:p>
            <a:pPr marL="457200" indent="-457200">
              <a:buFont typeface="Wingdings" pitchFamily="2" charset="2"/>
              <a:buChar char="q"/>
            </a:pPr>
            <a:r>
              <a:rPr lang="en-US" sz="3200" dirty="0"/>
              <a:t>- They felt bored.</a:t>
            </a:r>
          </a:p>
          <a:p>
            <a:pPr marL="457200" indent="-457200">
              <a:buFont typeface="Wingdings" pitchFamily="2" charset="2"/>
              <a:buChar char="q"/>
            </a:pPr>
            <a:r>
              <a:rPr lang="en-US" sz="3200" dirty="0"/>
              <a:t>- They were impatient.</a:t>
            </a:r>
          </a:p>
          <a:p>
            <a:pPr marL="457200" indent="-457200">
              <a:buFont typeface="Wingdings" pitchFamily="2" charset="2"/>
              <a:buChar char="q"/>
            </a:pPr>
            <a:r>
              <a:rPr lang="en-US" sz="3200" dirty="0"/>
              <a:t>- They were upset.</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386879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Children 2 </a:t>
            </a:r>
            <a:r>
              <a:rPr lang="en-US" sz="3600" dirty="0"/>
              <a:t>(Exo32:1)</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509200"/>
          </a:xfrm>
          <a:prstGeom prst="rect">
            <a:avLst/>
          </a:prstGeom>
          <a:noFill/>
        </p:spPr>
        <p:txBody>
          <a:bodyPr wrap="square" rtlCol="0">
            <a:spAutoFit/>
          </a:bodyPr>
          <a:lstStyle/>
          <a:p>
            <a:r>
              <a:rPr lang="en-US" sz="3200" dirty="0">
                <a:solidFill>
                  <a:srgbClr val="FF0000"/>
                </a:solidFill>
              </a:rPr>
              <a:t>What kind of sin did the Israelites commit? (Exo32:1)</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They complained to Moses.</a:t>
            </a:r>
          </a:p>
          <a:p>
            <a:pPr marL="457200" indent="-457200">
              <a:buFont typeface="Wingdings" pitchFamily="2" charset="2"/>
              <a:buChar char="q"/>
            </a:pPr>
            <a:r>
              <a:rPr lang="en-US" sz="3200" dirty="0"/>
              <a:t>- They had gossip.</a:t>
            </a:r>
          </a:p>
          <a:p>
            <a:pPr marL="457200" indent="-457200">
              <a:buFont typeface="Wingdings" pitchFamily="2" charset="2"/>
              <a:buChar char="q"/>
            </a:pPr>
            <a:r>
              <a:rPr lang="en-US" sz="3200" dirty="0"/>
              <a:t>- They judged others.</a:t>
            </a:r>
          </a:p>
          <a:p>
            <a:pPr marL="457200" indent="-457200">
              <a:buFont typeface="Wingdings" pitchFamily="2" charset="2"/>
              <a:buChar char="q"/>
            </a:pPr>
            <a:r>
              <a:rPr lang="en-US" sz="3200" dirty="0"/>
              <a:t>- They argued with each other.</a:t>
            </a:r>
          </a:p>
          <a:p>
            <a:pPr marL="457200" indent="-457200">
              <a:buFont typeface="Wingdings" pitchFamily="2" charset="2"/>
              <a:buChar char="q"/>
            </a:pPr>
            <a:r>
              <a:rPr lang="en-US" sz="3200" dirty="0"/>
              <a:t>- They fought each other.</a:t>
            </a:r>
          </a:p>
          <a:p>
            <a:pPr marL="457200" indent="-457200">
              <a:buFont typeface="Wingdings" pitchFamily="2" charset="2"/>
              <a:buChar char="q"/>
            </a:pPr>
            <a:r>
              <a:rPr lang="en-US" sz="3200" dirty="0"/>
              <a:t>- They slaughtered each other.</a:t>
            </a:r>
          </a:p>
          <a:p>
            <a:pPr marL="457200" indent="-457200">
              <a:buFont typeface="Wingdings" pitchFamily="2" charset="2"/>
              <a:buChar char="q"/>
            </a:pPr>
            <a:r>
              <a:rPr lang="en-US" sz="3200" dirty="0"/>
              <a:t>- They wanted to make an idol: a golden calf.</a:t>
            </a:r>
          </a:p>
          <a:p>
            <a:pPr marL="457200" indent="-457200">
              <a:buFont typeface="Wingdings" pitchFamily="2" charset="2"/>
              <a:buChar char="q"/>
            </a:pPr>
            <a:r>
              <a:rPr lang="en-US" sz="3200" dirty="0"/>
              <a:t>- They wanted to make a god.</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54246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Parents </a:t>
            </a:r>
            <a:r>
              <a:rPr lang="en-US" sz="3600" dirty="0"/>
              <a:t>(Exo32:2-5)</a:t>
            </a:r>
            <a:r>
              <a:rPr lang="en-US" altLang="zh-CN" dirty="0"/>
              <a:t> </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5016758"/>
          </a:xfrm>
          <a:prstGeom prst="rect">
            <a:avLst/>
          </a:prstGeom>
          <a:noFill/>
        </p:spPr>
        <p:txBody>
          <a:bodyPr wrap="square" rtlCol="0">
            <a:spAutoFit/>
          </a:bodyPr>
          <a:lstStyle/>
          <a:p>
            <a:r>
              <a:rPr lang="en-US" sz="3200" dirty="0">
                <a:solidFill>
                  <a:srgbClr val="FF0000"/>
                </a:solidFill>
              </a:rPr>
              <a:t>What did Aaron respond to the Israelites?</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He consoled them.</a:t>
            </a:r>
          </a:p>
          <a:p>
            <a:pPr marL="457200" indent="-457200">
              <a:buFont typeface="Wingdings" pitchFamily="2" charset="2"/>
              <a:buChar char="q"/>
            </a:pPr>
            <a:r>
              <a:rPr lang="en-US" sz="3200" dirty="0"/>
              <a:t>- He comforted them.</a:t>
            </a:r>
          </a:p>
          <a:p>
            <a:pPr marL="457200" indent="-457200">
              <a:buFont typeface="Wingdings" pitchFamily="2" charset="2"/>
              <a:buChar char="q"/>
            </a:pPr>
            <a:r>
              <a:rPr lang="en-US" sz="3200" dirty="0"/>
              <a:t>- He rejected them.</a:t>
            </a:r>
          </a:p>
          <a:p>
            <a:pPr marL="457200" indent="-457200">
              <a:buFont typeface="Wingdings" pitchFamily="2" charset="2"/>
              <a:buChar char="q"/>
            </a:pPr>
            <a:r>
              <a:rPr lang="en-US" sz="3200" dirty="0"/>
              <a:t>- He chided them.</a:t>
            </a:r>
          </a:p>
          <a:p>
            <a:pPr marL="457200" indent="-457200">
              <a:buFont typeface="Wingdings" pitchFamily="2" charset="2"/>
              <a:buChar char="q"/>
            </a:pPr>
            <a:r>
              <a:rPr lang="en-US" sz="3200" dirty="0"/>
              <a:t>- He beat them.</a:t>
            </a:r>
          </a:p>
          <a:p>
            <a:pPr marL="457200" indent="-457200">
              <a:buFont typeface="Wingdings" pitchFamily="2" charset="2"/>
              <a:buChar char="q"/>
            </a:pPr>
            <a:r>
              <a:rPr lang="en-US" sz="3200" dirty="0"/>
              <a:t>- He cursed them.</a:t>
            </a:r>
          </a:p>
          <a:p>
            <a:pPr marL="457200" indent="-457200">
              <a:buFont typeface="Wingdings" pitchFamily="2" charset="2"/>
              <a:buChar char="q"/>
            </a:pPr>
            <a:r>
              <a:rPr lang="en-US" sz="3200" dirty="0"/>
              <a:t>- He abided by them.</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2169117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C87A-8FE5-DE0D-7D39-9F058872CF09}"/>
              </a:ext>
            </a:extLst>
          </p:cNvPr>
          <p:cNvSpPr>
            <a:spLocks noGrp="1"/>
          </p:cNvSpPr>
          <p:nvPr>
            <p:ph type="title"/>
          </p:nvPr>
        </p:nvSpPr>
        <p:spPr>
          <a:xfrm>
            <a:off x="609600" y="147637"/>
            <a:ext cx="10972800" cy="582613"/>
          </a:xfrm>
        </p:spPr>
        <p:txBody>
          <a:bodyPr/>
          <a:lstStyle/>
          <a:p>
            <a:pPr algn="ctr"/>
            <a:r>
              <a:rPr lang="en-US" altLang="zh-CN" dirty="0"/>
              <a:t>Question to Parents and Children </a:t>
            </a:r>
            <a:r>
              <a:rPr lang="en-US" sz="3600" dirty="0"/>
              <a:t>(Exo32:10)</a:t>
            </a:r>
            <a:endParaRPr lang="zh-CN" altLang="en-US" dirty="0"/>
          </a:p>
        </p:txBody>
      </p:sp>
      <p:sp>
        <p:nvSpPr>
          <p:cNvPr id="3" name="TextBox 2">
            <a:extLst>
              <a:ext uri="{FF2B5EF4-FFF2-40B4-BE49-F238E27FC236}">
                <a16:creationId xmlns:a16="http://schemas.microsoft.com/office/drawing/2014/main" id="{ECA4C018-D1B8-2325-3BF7-139F45D21D45}"/>
              </a:ext>
            </a:extLst>
          </p:cNvPr>
          <p:cNvSpPr txBox="1"/>
          <p:nvPr/>
        </p:nvSpPr>
        <p:spPr>
          <a:xfrm>
            <a:off x="609600" y="1131632"/>
            <a:ext cx="11078308" cy="6001643"/>
          </a:xfrm>
          <a:prstGeom prst="rect">
            <a:avLst/>
          </a:prstGeom>
          <a:noFill/>
        </p:spPr>
        <p:txBody>
          <a:bodyPr wrap="square" rtlCol="0">
            <a:spAutoFit/>
          </a:bodyPr>
          <a:lstStyle/>
          <a:p>
            <a:r>
              <a:rPr lang="en-US" sz="3200" dirty="0">
                <a:solidFill>
                  <a:srgbClr val="FF0000"/>
                </a:solidFill>
              </a:rPr>
              <a:t>What is the consequence of committing sin?</a:t>
            </a:r>
            <a:br>
              <a:rPr lang="en-US" sz="3200" dirty="0">
                <a:solidFill>
                  <a:srgbClr val="FF0000"/>
                </a:solidFill>
              </a:rPr>
            </a:br>
            <a:endParaRPr lang="en-US" sz="3200" dirty="0">
              <a:solidFill>
                <a:srgbClr val="FF0000"/>
              </a:solidFill>
            </a:endParaRPr>
          </a:p>
          <a:p>
            <a:pPr marL="457200" indent="-457200">
              <a:buFont typeface="Wingdings" pitchFamily="2" charset="2"/>
              <a:buChar char="q"/>
            </a:pPr>
            <a:r>
              <a:rPr lang="en-US" sz="3200" dirty="0"/>
              <a:t>- funny.</a:t>
            </a:r>
          </a:p>
          <a:p>
            <a:pPr marL="457200" indent="-457200">
              <a:buFont typeface="Wingdings" pitchFamily="2" charset="2"/>
              <a:buChar char="q"/>
            </a:pPr>
            <a:r>
              <a:rPr lang="en-US" sz="3200" dirty="0"/>
              <a:t>- happy.</a:t>
            </a:r>
          </a:p>
          <a:p>
            <a:pPr marL="457200" indent="-457200">
              <a:buFont typeface="Wingdings" pitchFamily="2" charset="2"/>
              <a:buChar char="q"/>
            </a:pPr>
            <a:r>
              <a:rPr lang="en-US" sz="3200" dirty="0"/>
              <a:t>- pride.</a:t>
            </a:r>
          </a:p>
          <a:p>
            <a:pPr marL="457200" indent="-457200">
              <a:buFont typeface="Wingdings" pitchFamily="2" charset="2"/>
              <a:buChar char="q"/>
            </a:pPr>
            <a:r>
              <a:rPr lang="en-US" sz="3200" dirty="0"/>
              <a:t>- richer. </a:t>
            </a:r>
          </a:p>
          <a:p>
            <a:pPr marL="457200" indent="-457200">
              <a:buFont typeface="Wingdings" pitchFamily="2" charset="2"/>
              <a:buChar char="q"/>
            </a:pPr>
            <a:r>
              <a:rPr lang="en-US" sz="3200" dirty="0"/>
              <a:t>- encouraging.</a:t>
            </a:r>
          </a:p>
          <a:p>
            <a:pPr marL="457200" indent="-457200">
              <a:buFont typeface="Wingdings" pitchFamily="2" charset="2"/>
              <a:buChar char="q"/>
            </a:pPr>
            <a:r>
              <a:rPr lang="en-US" sz="3200" dirty="0"/>
              <a:t>- blessed.</a:t>
            </a:r>
          </a:p>
          <a:p>
            <a:pPr marL="457200" indent="-457200">
              <a:buFont typeface="Wingdings" pitchFamily="2" charset="2"/>
              <a:buChar char="q"/>
            </a:pPr>
            <a:r>
              <a:rPr lang="en-US" sz="3200" dirty="0"/>
              <a:t>- bittering, painful.</a:t>
            </a:r>
          </a:p>
          <a:p>
            <a:pPr marL="457200" indent="-457200">
              <a:buFont typeface="Wingdings" pitchFamily="2" charset="2"/>
              <a:buChar char="q"/>
            </a:pPr>
            <a:r>
              <a:rPr lang="en-US" sz="3200" dirty="0"/>
              <a:t>- cursed.</a:t>
            </a:r>
          </a:p>
          <a:p>
            <a:pPr marL="457200" indent="-457200">
              <a:buFont typeface="Wingdings" pitchFamily="2" charset="2"/>
              <a:buChar char="q"/>
            </a:pPr>
            <a:r>
              <a:rPr lang="en-US" sz="3200" dirty="0"/>
              <a:t>- death.</a:t>
            </a:r>
          </a:p>
          <a:p>
            <a:pPr marL="457200" indent="-457200">
              <a:buFont typeface="Wingdings" pitchFamily="2" charset="2"/>
              <a:buChar char="q"/>
            </a:pPr>
            <a:r>
              <a:rPr lang="en-US" sz="3200" dirty="0"/>
              <a:t>- …</a:t>
            </a:r>
          </a:p>
        </p:txBody>
      </p:sp>
    </p:spTree>
    <p:extLst>
      <p:ext uri="{BB962C8B-B14F-4D97-AF65-F5344CB8AC3E}">
        <p14:creationId xmlns:p14="http://schemas.microsoft.com/office/powerpoint/2010/main" val="2554983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609600" y="686435"/>
            <a:ext cx="10972800"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en-US" altLang="zh-CN" b="1" dirty="0">
                <a:solidFill>
                  <a:srgbClr val="00B050"/>
                </a:solidFill>
                <a:highlight>
                  <a:srgbClr val="FFFF00"/>
                </a:highlight>
                <a:latin typeface="DFKai-SB" panose="03000509000000000000" pitchFamily="65" charset="-120"/>
                <a:ea typeface="DFKai-SB" panose="03000509000000000000" pitchFamily="65" charset="-120"/>
              </a:rPr>
              <a:t> Personal Reflection</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How to love children? But to prevent spoiling? </a:t>
            </a:r>
          </a:p>
          <a:p>
            <a:pPr marL="357505" indent="-357505" algn="l">
              <a:buNone/>
            </a:pPr>
            <a:r>
              <a:rPr lang="en-US" altLang="zh-CN" sz="2800" dirty="0">
                <a:sym typeface="+mn-ea"/>
              </a:rPr>
              <a:t>What is true love?</a:t>
            </a: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a:solidFill>
                  <a:srgbClr val="00B0F0"/>
                </a:solidFill>
                <a:latin typeface="DFKai-SB" panose="03000509000000000000" pitchFamily="65" charset="-120"/>
                <a:ea typeface="DFKai-SB" panose="03000509000000000000" pitchFamily="65" charset="-120"/>
              </a:rPr>
              <a:t>教养孩童、使他走当行的道、就是到老他也不偏离。</a:t>
            </a:r>
            <a:r>
              <a:rPr lang="en-US" altLang="ja-JP" sz="2800" b="1" dirty="0">
                <a:solidFill>
                  <a:srgbClr val="00B0F0"/>
                </a:solidFill>
                <a:latin typeface="DFKai-SB" panose="03000509000000000000" pitchFamily="65" charset="-120"/>
                <a:ea typeface="DFKai-SB" panose="03000509000000000000" pitchFamily="65" charset="-120"/>
              </a:rPr>
              <a:t>" </a:t>
            </a:r>
            <a:r>
              <a:rPr lang="en-US" altLang="ja-JP" sz="1800" dirty="0">
                <a:solidFill>
                  <a:srgbClr val="00B0F0"/>
                </a:solidFill>
                <a:latin typeface="DFKai-SB" panose="03000509000000000000" pitchFamily="65" charset="-120"/>
                <a:ea typeface="DFKai-SB" panose="03000509000000000000" pitchFamily="65" charset="-120"/>
              </a:rPr>
              <a:t>(Pro22:6 CUV)</a:t>
            </a:r>
          </a:p>
          <a:p>
            <a:pPr marL="357505" indent="-357505">
              <a:buNone/>
            </a:pPr>
            <a:r>
              <a:rPr lang="en-US" altLang="zh-CN" sz="2800" b="1" dirty="0">
                <a:latin typeface="DFKai-SB" panose="03000509000000000000" pitchFamily="65" charset="-120"/>
                <a:ea typeface="DFKai-SB" panose="03000509000000000000" pitchFamily="65" charset="-120"/>
              </a:rPr>
              <a:t>"</a:t>
            </a:r>
            <a:r>
              <a:rPr lang="en-US" altLang="zh-CN" sz="2800" dirty="0">
                <a:latin typeface="DFKai-SB" panose="03000509000000000000" pitchFamily="65" charset="-120"/>
                <a:ea typeface="DFKai-SB" panose="03000509000000000000" pitchFamily="65" charset="-120"/>
              </a:rPr>
              <a:t>Train a child in the way he should go, and when he is old he will not turn from it." (Pro22:6 NIV)</a:t>
            </a:r>
            <a:endParaRPr lang="zh-CN" altLang="en-US" sz="2800" dirty="0">
              <a:latin typeface="DFKai-SB" panose="03000509000000000000" pitchFamily="65" charset="-120"/>
              <a:ea typeface="DFKai-SB" panose="03000509000000000000" pitchFamily="65" charset="-12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WPP_GENERATETEXT" val="1"/>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2215</TotalTime>
  <Words>649</Words>
  <Application>Microsoft Macintosh PowerPoint</Application>
  <PresentationFormat>Widescreen</PresentationFormat>
  <Paragraphs>84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DFKai-SB</vt:lpstr>
      <vt:lpstr>Wingdings</vt:lpstr>
      <vt:lpstr>Orange Waves</vt:lpstr>
      <vt:lpstr>Exodus 出埃及記 32:01-10  Moses and Parenting: the Golden Calf  </vt:lpstr>
      <vt:lpstr>Do you remember the Ten Commandments? 出埃及記(Exodus) 16:32-36</vt:lpstr>
      <vt:lpstr>PowerPoint Presentation</vt:lpstr>
      <vt:lpstr>Study Exodus 32 from the Parenting Perspective</vt:lpstr>
      <vt:lpstr>Question to Children 1 (Exo32:1)</vt:lpstr>
      <vt:lpstr>Question to Children 2 (Exo32:1)</vt:lpstr>
      <vt:lpstr>Question to Parents (Exo32:2-5) </vt:lpstr>
      <vt:lpstr>Question to Parents and Children (Exo32:10)</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267</cp:revision>
  <dcterms:created xsi:type="dcterms:W3CDTF">2024-01-10T14:09:00Z</dcterms:created>
  <dcterms:modified xsi:type="dcterms:W3CDTF">2025-09-22T03:59:39Z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